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7620000" cx="10160000"/>
  <p:notesSz cy="10160000" cx="7620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" name="Shape 5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6" name="Shape 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" name="Shape 7"/>
          <p:cNvSpPr txBox="1"/>
          <p:nvPr>
            <p:ph type="ctrTitle"/>
          </p:nvPr>
        </p:nvSpPr>
        <p:spPr>
          <a:xfrm>
            <a:off y="3048000" x="914400"/>
            <a:ext cy="1219199" cx="8331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48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" type="subTitle"/>
          </p:nvPr>
        </p:nvSpPr>
        <p:spPr>
          <a:xfrm>
            <a:off y="4572000" x="1828800"/>
            <a:ext cy="914400" cx="6502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9" name="Shape 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y="304800" x="304800"/>
            <a:ext cy="914400" cx="9550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y="1828800" x="304800"/>
            <a:ext cy="5486399" cx="9550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y="304800" x="304800"/>
            <a:ext cy="914400" cx="9550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>
              <a:spcBef>
                <a:spcPts val="0"/>
              </a:spcBef>
              <a:buClr>
                <a:srgbClr val="FFFFFF"/>
              </a:buClr>
              <a:buSzPct val="99224"/>
              <a:buFont typeface="Comic Sans MS"/>
              <a:defRPr sz="42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828800" x="304800"/>
            <a:ext cy="5486399" cx="4470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2" type="body"/>
          </p:nvPr>
        </p:nvSpPr>
        <p:spPr>
          <a:xfrm>
            <a:off y="1828800" x="5384800"/>
            <a:ext cy="5486399" cx="4470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>
              <a:spcBef>
                <a:spcPts val="0"/>
              </a:spcBef>
              <a:buClr>
                <a:srgbClr val="FFFFFF"/>
              </a:buClr>
              <a:buSzPct val="98765"/>
              <a:buFont typeface="Comic Sans MS"/>
              <a:defRPr sz="2666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 txBox="1"/>
          <p:nvPr>
            <p:ph idx="1" type="body"/>
          </p:nvPr>
        </p:nvSpPr>
        <p:spPr>
          <a:xfrm>
            <a:off y="6705600" x="304800"/>
            <a:ext cy="609599" cx="9550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algn="ctr">
              <a:spcBef>
                <a:spcPts val="0"/>
              </a:spcBef>
              <a:buClr>
                <a:srgbClr val="FFFFFF"/>
              </a:buClr>
              <a:buSzPct val="100000"/>
              <a:buFont typeface="Comic Sans MS"/>
              <a:defRPr sz="32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1.xml" Type="http://schemas.openxmlformats.org/officeDocument/2006/relationships/slideLayout" Id="rId2"/><Relationship Target="../media/image00.jpg" Type="http://schemas.openxmlformats.org/officeDocument/2006/relationships/image" Id="rId1"/><Relationship Target="../slideLayouts/slideLayout3.xml" Type="http://schemas.openxmlformats.org/officeDocument/2006/relationships/slideLayout" Id="rId4"/><Relationship Target="../slideLayouts/slideLayout2.xml" Type="http://schemas.openxmlformats.org/officeDocument/2006/relationships/slideLayout" Id="rId3"/><Relationship Target="../slideLayouts/slideLayout5.xml" Type="http://schemas.openxmlformats.org/officeDocument/2006/relationships/slideLayout" Id="rId6"/><Relationship Target="../slideLayouts/slideLayout4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2"/>
    <p:sldLayoutId id="2147483649" r:id="rId3"/>
    <p:sldLayoutId id="2147483650" r:id="rId4"/>
    <p:sldLayoutId id="2147483651" r:id="rId5"/>
    <p:sldLayoutId id="2147483652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ww.avueltasconele.com/" Type="http://schemas.openxmlformats.org/officeDocument/2006/relationships/hyperlink" TargetMode="External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ww.avueltasconele.com/" Type="http://schemas.openxmlformats.org/officeDocument/2006/relationships/hyperlink" TargetMode="External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" name="Shape 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" name="Shape 19"/>
          <p:cNvSpPr txBox="1"/>
          <p:nvPr>
            <p:ph type="ctrTitle"/>
          </p:nvPr>
        </p:nvSpPr>
        <p:spPr>
          <a:xfrm>
            <a:off y="1828800" x="812800"/>
            <a:ext cy="1805350" cx="840622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rtl="0">
              <a:lnSpc>
                <a:spcPct val="100000"/>
              </a:lnSpc>
              <a:spcBef>
                <a:spcPts val="0"/>
              </a:spcBef>
              <a:buNone/>
            </a:pPr>
            <a:r>
              <a:rPr sz="4800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ORACIONES DE RELATIVO. B2</a:t>
            </a:r>
          </a:p>
        </p:txBody>
      </p:sp>
      <p:sp>
        <p:nvSpPr>
          <p:cNvPr id="20" name="Shape 20"/>
          <p:cNvSpPr txBox="1"/>
          <p:nvPr>
            <p:ph idx="1" type="subTitle"/>
          </p:nvPr>
        </p:nvSpPr>
        <p:spPr>
          <a:xfrm>
            <a:off y="4572000" x="1828800"/>
            <a:ext cy="990599" cx="6578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© </a:t>
            </a:r>
            <a:r>
              <a:rPr u="sng" sz="2666" lang="en-US">
                <a:solidFill>
                  <a:srgbClr val="DDDDDD"/>
                </a:solidFill>
                <a:latin typeface="Comic Sans MS"/>
                <a:ea typeface="Comic Sans MS"/>
                <a:cs typeface="Comic Sans MS"/>
                <a:sym typeface="Comic Sans MS"/>
                <a:hlinkClick r:id="rId3"/>
              </a:rPr>
              <a:t>www.avueltasconele.com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TIPOS DE RELATIVOS Y USOS.   </a:t>
            </a: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817075" x="292775"/>
            <a:ext cy="5556724" cx="962132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3) Elemento espacial. Usamos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DONDE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,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EN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(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el,los,la,las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)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o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CUAL/CUALES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8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Ojo: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8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- </a:t>
            </a:r>
            <a:r>
              <a:rPr u="sng"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En que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u="sng"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no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se usa en las </a:t>
            </a:r>
            <a:r>
              <a:rPr u="sng"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explicativas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 Solamente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donde, en donde, en el que, en el cual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 Ej: Mañana estaré en Pontevedra, donde paso mis vacaciones todos los veranos.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8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- Si el antecedente es un </a:t>
            </a:r>
            <a:r>
              <a:rPr u="sng"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nombre propio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, usamos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donde o adonde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 Ej: Santander es la ciudad donde mis padres nacieron.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8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- Si hablamos de movimiento hacia un lugar podemos usar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adonde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,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al/a la/a los/a las + QUE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o 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al/a la/a los/a las + CUAL/CUALES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 En las </a:t>
            </a:r>
            <a:r>
              <a:rPr u="sng"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explicativas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solamente 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ADONDE</a:t>
            </a: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8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Ej: En los hoteles a los que voy por vacaciones, siempre hay gente tranquila.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18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Visité hace un mes Madrid, adonde voy todos los años por vacaciones.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TIPOS DE RELATIVOS Y USOS.   </a:t>
            </a: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828800" x="304800"/>
            <a:ext cy="5562600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4) Elemento temporal.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 i="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Si el antecedente es un elemento temporal, usamos </a:t>
            </a: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EN QUE</a:t>
            </a: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para las </a:t>
            </a:r>
            <a:r>
              <a:rPr u="sng"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especificativas </a:t>
            </a: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y </a:t>
            </a: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CUANDO</a:t>
            </a: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para las </a:t>
            </a:r>
            <a:r>
              <a:rPr u="sng"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explicativas</a:t>
            </a: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 i="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Ej: El día en que nos conocimos hubo una gran manifestación en Sol.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 i="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día 11, cuando nos conocimos, hubo una gran manifestación en Sol.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4266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ANTECEDENTE NO EXPLÍCITO.    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1828800" x="304800"/>
            <a:ext cy="5562600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Cuando el antecedente no está expresado explícitamente en el contexto pero es fácil de imaginar o se presupone, usamos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EL/LA/LOS/LAS + QUE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 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Nunca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cual o cuales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Ej: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que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sepa la pregunta que responda.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Los que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acaben el examen, pueden salir.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¿INDICATIVO O SUBJUNTIVO?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1828800" x="304800"/>
            <a:ext cy="5562600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Usamos </a:t>
            </a:r>
            <a:r>
              <a:rPr u="sng"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indicativo </a:t>
            </a: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en la oración relativa si </a:t>
            </a:r>
            <a:r>
              <a:rPr u="sng"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conocemos </a:t>
            </a: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 la persona o el lugar y </a:t>
            </a:r>
            <a:r>
              <a:rPr u="sng"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subjuntivo </a:t>
            </a: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si hablamos de una persona o lugar </a:t>
            </a:r>
            <a:r>
              <a:rPr u="sng"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hipotético</a:t>
            </a: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 Ejemplos: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Tenemos un profesor que sabe mucha gramática.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Queremos un profesor que sepa mucha gramática.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En esta calle hay un bar que sirve tortilla.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¿Dónde hay un bar que venda tortilla?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 txBox="1"/>
          <p:nvPr>
            <p:ph type="ctrTitle"/>
          </p:nvPr>
        </p:nvSpPr>
        <p:spPr>
          <a:xfrm>
            <a:off y="3048000" x="914400"/>
            <a:ext cy="1295400" cx="84073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rtl="0">
              <a:lnSpc>
                <a:spcPct val="100000"/>
              </a:lnSpc>
              <a:spcBef>
                <a:spcPts val="0"/>
              </a:spcBef>
              <a:buNone/>
            </a:pPr>
            <a:r>
              <a:rPr sz="2653"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© </a:t>
            </a:r>
            <a:r>
              <a:rPr u="sng" sz="2653" lang="en-US">
                <a:solidFill>
                  <a:srgbClr val="DDDDDD"/>
                </a:solidFill>
                <a:latin typeface="Comic Sans MS"/>
                <a:ea typeface="Comic Sans MS"/>
                <a:cs typeface="Comic Sans MS"/>
                <a:sym typeface="Comic Sans MS"/>
                <a:hlinkClick r:id="rId3"/>
              </a:rPr>
              <a:t>www.avueltasconele.com</a:t>
            </a: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</a:p>
        </p:txBody>
      </p:sp>
      <p:sp>
        <p:nvSpPr>
          <p:cNvPr id="98" name="Shape 98"/>
          <p:cNvSpPr txBox="1"/>
          <p:nvPr>
            <p:ph idx="1" type="subTitle"/>
          </p:nvPr>
        </p:nvSpPr>
        <p:spPr>
          <a:xfrm>
            <a:off y="4572000" x="1828800"/>
            <a:ext cy="990599" cx="6578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sz="3200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9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DEFINICIÓN.</a:t>
            </a:r>
          </a:p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1828800" x="304800"/>
            <a:ext cy="5562600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Cuando en dos oraciones aparece el mismo sustantivo y en una de ellas se da una información secundaria sobre el mismo, podemos unir ambas oraciones por medio de un relativo.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hermano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 Julia está ahí. El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hermano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 Julia estudia en Madrid.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hermano de Julia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estudia en Madrid está ahí.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42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Antecedente.</a:t>
            </a:r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828800" x="304800"/>
            <a:ext cy="5562600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antecedente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es el sustantivo al que hace referencia el nexo relativo.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Ejemplo: El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chico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del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te hablé está ahí.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Antecedente--&gt; chico.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Relativo--&gt; que.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293075" x="292775"/>
            <a:ext cy="984725" cx="962132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9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TIPOS DE ORACIONES RELATIVAS.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828800" x="304800"/>
            <a:ext cy="5562600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Hay dos tipos de oraciones relativas: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i)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Especificativas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, si se define o restringe el sustantivo. No va entre comas. Ej: La casa donde nací es muy antigua.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ii)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Explicativas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, si añaden una información más que el hablante quiere dar sobre el sustantivo. Va entre comas.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Ej: El padre de Juan, que es médico, está enfermo.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TIPOS DE RELATIVOS Y USOS.    </a:t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219200" x="203200"/>
            <a:ext cy="5556724" cx="962132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1) Antecedente de persona. Si el antecedente del relativo es de persona y funciona como sujeto en la oración relativa, usamos los siguientes nexos.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A) En las </a:t>
            </a:r>
            <a:r>
              <a:rPr u="sng" b="1"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especificativas </a:t>
            </a: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usamos </a:t>
            </a: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Ej: El hombre que está sentado en el banco es mi primo.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Ojo, si "que" funciona como complemento directo en la oración relativa, hay que usar la preposición "a" + artículo. Ej: La persona a la que vi ayer era mi primo.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5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TIPOS DE RELATIVOS Y USOS.   </a:t>
            </a:r>
            <a:r>
              <a:rPr sz="265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320800" x="203200"/>
            <a:ext cy="5556724" cx="962132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Si el relativo va precedido de una preposición, usamos </a:t>
            </a:r>
            <a:r>
              <a:rPr u="sng" b="1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EL/LA/LOS/LAS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QUE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o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CUAL-CUALES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o también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QUIEN/ QUIENES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(sin preposición).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Ejemplos: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chico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del que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te hablé viene hoy a la fiesta.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chico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 quien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te hablé viene hoy a la fiesta.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chico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del cual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te hablé viene hoy a la fiesta.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En el caso de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y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cual/cuales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, el artículo concuerda en género y número con el antecedente.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TIPOS DE RELATIVOS Y USOS.   </a:t>
            </a: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422375" x="203200"/>
            <a:ext cy="5556724" cx="962132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Si el relativo sustituye al sintagma de+sustantivo/nombre, y se refiere a una relación de posesión, usamos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CUYO/CUYOS/CUYA/CUYAS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, que concuerdan en género y número con el antecedente.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Ejemplo: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escritor ha escrito un libro muy interesante recientemente. Vamos a hablar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 su obra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 escrito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cuya obra (= su obra) vamos a comentar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ha escrito un libro muy interesante recientemente.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TIPOS DE RELATIVOS Y USOS.   </a:t>
            </a: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219200" x="203200"/>
            <a:ext cy="5981699" cx="962132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B) En las explicativas usamos 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QUE/QUIEN-QUIENES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si el relativo es sujeto de la subordinada. Ej: Mis padres, </a:t>
            </a:r>
            <a:r>
              <a:rPr u="sng"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que/quienes</a:t>
            </a: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se van de viaje mañana, están enfadados conmigo.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Podemos usar el cual y sus variantes si el antecedente está separado del relativo. Ej: Fuimos con un amigo a la montaña, el cual tiene una casa muy grande. Se da más en el lenguaje culto.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66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En el resto de los casos (con preposición o referido a posesión) se usan los mismos nexos que en las especificativas.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304800" x="304800"/>
            <a:ext cy="990599" cx="96265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TIPOS DE RELATIVOS Y USOS.   </a:t>
            </a:r>
            <a:r>
              <a:rPr sz="2653" lang="en-US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1625600" x="203200"/>
            <a:ext cy="5556724" cx="962132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2) Antecedente no personal. El sustantivo al que nos referimos es una cosa u objeto.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 i="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En este caso </a:t>
            </a:r>
            <a:r>
              <a:rPr u="sng"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NUNCA se usa QUIEN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 Usamos 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 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si el relativo es sujeto en la oración de relativo. Ej: El libro </a:t>
            </a:r>
            <a:r>
              <a:rPr u="sng"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que 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tanto te gusta es de Delibes.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 i="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Si tenemos </a:t>
            </a:r>
            <a:r>
              <a:rPr u="sng"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preposición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, usamos 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el, los, la, las + CUAL/CUALES- QUE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pero </a:t>
            </a:r>
            <a:r>
              <a:rPr u="sng"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NUNCA quien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 i="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Ej: El libro </a:t>
            </a:r>
            <a:r>
              <a:rPr u="sng"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del que/cual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 te hablé es de Delibes.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 i="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Usamos el artículo neutro 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LO 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cuando nos referimos a conceptos absracntos, ideas o informaciones.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133" i="0">
              <a:solidFill>
                <a:srgbClr val="FFFF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Ej: Me molestó </a:t>
            </a:r>
            <a:r>
              <a:rPr u="sng"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lo que</a:t>
            </a:r>
            <a:r>
              <a:rPr sz="2133" lang="en-US" i="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me dijo.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halkboard">
      <a:dk1>
        <a:srgbClr val="000000"/>
      </a:dk1>
      <a:lt1>
        <a:srgbClr val="FFFFFF"/>
      </a:lt1>
      <a:dk2>
        <a:srgbClr val="282828"/>
      </a:dk2>
      <a:lt2>
        <a:srgbClr val="C7C7C7"/>
      </a:lt2>
      <a:accent1>
        <a:srgbClr val="3A2B17"/>
      </a:accent1>
      <a:accent2>
        <a:srgbClr val="614D2B"/>
      </a:accent2>
      <a:accent3>
        <a:srgbClr val="886E3E"/>
      </a:accent3>
      <a:accent4>
        <a:srgbClr val="AC8B47"/>
      </a:accent4>
      <a:accent5>
        <a:srgbClr val="CFA74F"/>
      </a:accent5>
      <a:accent6>
        <a:srgbClr val="E4C26B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